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6910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8457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122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4340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6496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0107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3944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9477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9806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77176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7189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3A256-A5E1-6249-A424-E1102CA7452F}" type="datetimeFigureOut">
              <a:rPr lang="es-ES" smtClean="0"/>
              <a:pPr/>
              <a:t>25/06/2012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5D903-8709-4240-8898-5C30C4F59A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4744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714" y="2112502"/>
            <a:ext cx="1116733" cy="112914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39644" y="1990009"/>
            <a:ext cx="8374304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500" b="1" dirty="0" smtClean="0">
                <a:solidFill>
                  <a:schemeClr val="bg1"/>
                </a:solidFill>
              </a:rPr>
              <a:t>El futuro desde la perspectiva de Caritas</a:t>
            </a:r>
          </a:p>
          <a:p>
            <a:endParaRPr lang="es-ES_tradnl" sz="4000" dirty="0" smtClean="0">
              <a:solidFill>
                <a:schemeClr val="bg1"/>
              </a:solidFill>
            </a:endParaRPr>
          </a:p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¡Todos hambrientos de justicia, equidad, sostenibilidad ecológica y corresponsabilidad!</a:t>
            </a:r>
            <a:endParaRPr lang="es-ES" sz="5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99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39644" y="1990009"/>
            <a:ext cx="837430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>
                <a:solidFill>
                  <a:schemeClr val="bg1"/>
                </a:solidFill>
              </a:rPr>
              <a:t>Ante una crisis sin precedentes…</a:t>
            </a:r>
          </a:p>
          <a:p>
            <a:r>
              <a:rPr lang="es-ES_tradnl" sz="3600" dirty="0">
                <a:solidFill>
                  <a:schemeClr val="bg1"/>
                </a:solidFill>
              </a:rPr>
              <a:t/>
            </a:r>
            <a:br>
              <a:rPr lang="es-ES_tradnl" sz="3600" dirty="0">
                <a:solidFill>
                  <a:schemeClr val="bg1"/>
                </a:solidFill>
              </a:rPr>
            </a:br>
            <a:r>
              <a:rPr lang="es-ES_tradnl" sz="3600" dirty="0">
                <a:solidFill>
                  <a:schemeClr val="bg1"/>
                </a:solidFill>
              </a:rPr>
              <a:t>reafirmamos una propuesta de </a:t>
            </a:r>
            <a:r>
              <a:rPr lang="es-ES_tradnl" sz="3600" b="1" dirty="0">
                <a:solidFill>
                  <a:schemeClr val="bg1"/>
                </a:solidFill>
              </a:rPr>
              <a:t>desarrollo integral humano </a:t>
            </a:r>
            <a:r>
              <a:rPr lang="es-ES_tradnl" sz="3600" b="1" dirty="0" smtClean="0">
                <a:solidFill>
                  <a:schemeClr val="bg1"/>
                </a:solidFill>
              </a:rPr>
              <a:t>solidario</a:t>
            </a:r>
            <a:endParaRPr lang="es-ES_tradnl" sz="3600" dirty="0">
              <a:solidFill>
                <a:schemeClr val="bg1"/>
              </a:solidFill>
            </a:endParaRPr>
          </a:p>
          <a:p>
            <a:r>
              <a:rPr lang="es-ES_tradnl" sz="3600" dirty="0">
                <a:solidFill>
                  <a:schemeClr val="bg1"/>
                </a:solidFill>
              </a:rPr>
              <a:t> </a:t>
            </a:r>
          </a:p>
          <a:p>
            <a:pPr algn="just"/>
            <a:r>
              <a:rPr lang="es-ES_tradnl" sz="3600" dirty="0">
                <a:solidFill>
                  <a:schemeClr val="bg1"/>
                </a:solidFill>
              </a:rPr>
              <a:t>“</a:t>
            </a:r>
            <a:r>
              <a:rPr lang="es-ES_tradnl" sz="3600" i="1" dirty="0">
                <a:solidFill>
                  <a:schemeClr val="bg1"/>
                </a:solidFill>
              </a:rPr>
              <a:t>Erradicar el hambre, la pobreza extrema y la exclusión, son las prioridades fundamentales de Caritas</a:t>
            </a:r>
            <a:r>
              <a:rPr lang="es-ES_tradnl" sz="3600" dirty="0" smtClean="0">
                <a:solidFill>
                  <a:schemeClr val="bg1"/>
                </a:solidFill>
              </a:rPr>
              <a:t>”</a:t>
            </a:r>
            <a:endParaRPr lang="es-ES_trad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8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3200" dirty="0" smtClean="0">
                <a:solidFill>
                  <a:schemeClr val="bg1"/>
                </a:solidFill>
              </a:rPr>
              <a:t>“Llamamos a un cambio de paradigma, a una nueva civilización de amor por la humanidad, que ponga la dignidad y el bienestar de hombres y mujeres en el centro de toda acción”</a:t>
            </a:r>
          </a:p>
          <a:p>
            <a:pPr algn="just"/>
            <a:endParaRPr lang="es-ES_tradnl" sz="32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3200" dirty="0" smtClean="0">
                <a:solidFill>
                  <a:schemeClr val="bg1"/>
                </a:solidFill>
              </a:rPr>
              <a:t>Líderes del mundo: afronten “este desafío, con valentía y confianza, con el fin de que esta cumbre sea un mensaje de esperanza para la humanidad y sobre todo para los pobres y excluidos”</a:t>
            </a:r>
            <a:endParaRPr lang="es-ES_trad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0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dirty="0" smtClean="0">
                <a:solidFill>
                  <a:schemeClr val="bg1"/>
                </a:solidFill>
              </a:rPr>
              <a:t>Caritas y la Cumbre Río + 20 – Elementos / dimensiones fundamentales</a:t>
            </a:r>
          </a:p>
          <a:p>
            <a:pPr algn="just"/>
            <a:endParaRPr lang="es-ES_tradnl" sz="30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3000" dirty="0">
                <a:solidFill>
                  <a:schemeClr val="bg1"/>
                </a:solidFill>
              </a:rPr>
              <a:t>I</a:t>
            </a:r>
            <a:r>
              <a:rPr lang="es-ES_tradnl" sz="3000" dirty="0" smtClean="0">
                <a:solidFill>
                  <a:schemeClr val="bg1"/>
                </a:solidFill>
              </a:rPr>
              <a:t>.   Un futuro sin hambre</a:t>
            </a:r>
          </a:p>
          <a:p>
            <a:pPr algn="just"/>
            <a:endParaRPr lang="es-ES_tradnl" sz="30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3000" dirty="0" smtClean="0">
                <a:solidFill>
                  <a:schemeClr val="bg1"/>
                </a:solidFill>
              </a:rPr>
              <a:t>“hacer de la lucha contra el hambre una prioridad y asegurar el derecho a la alimentación”</a:t>
            </a:r>
          </a:p>
          <a:p>
            <a:pPr algn="just"/>
            <a:endParaRPr lang="es-ES_tradnl" sz="30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3000" dirty="0" smtClean="0">
                <a:solidFill>
                  <a:schemeClr val="bg1"/>
                </a:solidFill>
              </a:rPr>
              <a:t>“La única hambre que deberíamos sufrir es hambre de justicia, equidad, sostenibilidad ecológica y corresponsabilidad”</a:t>
            </a:r>
            <a:endParaRPr lang="es-ES_tradnl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3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dirty="0" smtClean="0">
                <a:solidFill>
                  <a:schemeClr val="bg1"/>
                </a:solidFill>
              </a:rPr>
              <a:t>Caritas y la Cumbre Río + 20 – Elementos / dimensiones fundamentales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r>
              <a:rPr lang="es-ES_tradnl" sz="2400" dirty="0" smtClean="0">
                <a:solidFill>
                  <a:schemeClr val="bg1"/>
                </a:solidFill>
              </a:rPr>
              <a:t>II.  Un futuro con una visión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bg1"/>
                </a:solidFill>
              </a:rPr>
              <a:t>“Llamamos a que se mantenga la visión contenida en los Objetivos de Desarrollo del Milenio y el compromiso de los lideres para aplicarlos”</a:t>
            </a:r>
          </a:p>
          <a:p>
            <a:pPr algn="just"/>
            <a:endParaRPr lang="es-ES_tradnl" sz="24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bg1"/>
                </a:solidFill>
              </a:rPr>
              <a:t>“…es esencial que, en un marco renovado, dichos objetivos contengan compromisos por parte de los países desarrollados para implicarse en la promoción de un modelo de desarrollo a favor del bienestar de toda la humanidad, priorizando la justicia, la equidad, la sostenibilidad ecológica y la corresponsabilidad”</a:t>
            </a:r>
            <a:endParaRPr lang="es-ES_trad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316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dirty="0" smtClean="0">
                <a:solidFill>
                  <a:schemeClr val="bg1"/>
                </a:solidFill>
              </a:rPr>
              <a:t>Caritas y la Cumbre Río + 20 – Elementos / dimensiones fundamentales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r>
              <a:rPr lang="es-ES_tradnl" sz="2800" dirty="0" smtClean="0">
                <a:solidFill>
                  <a:schemeClr val="bg1"/>
                </a:solidFill>
              </a:rPr>
              <a:t>III.    Un futuro que en el que cuidemos de nuestra casa: La creación</a:t>
            </a:r>
          </a:p>
          <a:p>
            <a:endParaRPr lang="es-ES_tradnl" sz="2800" dirty="0" smtClean="0">
              <a:solidFill>
                <a:schemeClr val="bg1"/>
              </a:solidFill>
            </a:endParaRPr>
          </a:p>
          <a:p>
            <a:r>
              <a:rPr lang="es-ES_tradnl" sz="2800" dirty="0" smtClean="0">
                <a:solidFill>
                  <a:schemeClr val="bg1"/>
                </a:solidFill>
              </a:rPr>
              <a:t>“Nuestros ambientes de vida, sean rurales o urbanos, se deben caracterizar por una vida digna y sana, con máxima sostenibilidad ecológica”</a:t>
            </a:r>
          </a:p>
          <a:p>
            <a:endParaRPr lang="es-ES_tradnl" sz="2800" dirty="0" smtClean="0">
              <a:solidFill>
                <a:schemeClr val="bg1"/>
              </a:solidFill>
            </a:endParaRPr>
          </a:p>
          <a:p>
            <a:r>
              <a:rPr lang="es-ES_tradnl" sz="2800" dirty="0" smtClean="0">
                <a:solidFill>
                  <a:schemeClr val="bg1"/>
                </a:solidFill>
              </a:rPr>
              <a:t>“…el ambiente como ‘recurso’ pone en peligro el ambiente como ‘casa’”</a:t>
            </a:r>
            <a:endParaRPr lang="es-ES_trad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59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dirty="0" smtClean="0">
                <a:solidFill>
                  <a:schemeClr val="bg1"/>
                </a:solidFill>
              </a:rPr>
              <a:t>Caritas y la Cumbre Río + 20 – Elementos / dimensiones fundamentales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r>
              <a:rPr lang="es-ES_tradnl" sz="2400" dirty="0" smtClean="0">
                <a:solidFill>
                  <a:schemeClr val="bg1"/>
                </a:solidFill>
              </a:rPr>
              <a:t>IV.    Un futuro con un nuevo marco económico verde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500" dirty="0" smtClean="0">
                <a:solidFill>
                  <a:schemeClr val="bg1"/>
                </a:solidFill>
              </a:rPr>
              <a:t>“Caritas apoya la idea de una economía verde, a condición de que respete principios éticos, de equidad y solidaridad”</a:t>
            </a:r>
          </a:p>
          <a:p>
            <a:pPr algn="just"/>
            <a:endParaRPr lang="es-ES_tradnl" sz="25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500" dirty="0" smtClean="0">
                <a:solidFill>
                  <a:schemeClr val="bg1"/>
                </a:solidFill>
              </a:rPr>
              <a:t>“La Doctrina Social de la Iglesia es definitiva en el llamado a buscar nuevas maneras de distribución y privilegiar a la persona, en toda su integralidad, sobre todo a los sujetos más vulnerables, para que tengan una vida digna, y esto confronta claramente muchos de los principios del modelo centrado en el mercado”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76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03008" y="1538202"/>
            <a:ext cx="83743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dirty="0" smtClean="0">
                <a:solidFill>
                  <a:schemeClr val="bg1"/>
                </a:solidFill>
              </a:rPr>
              <a:t>Caritas y la Cumbre Río + 20 – Elementos / dimensiones fundamentales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r>
              <a:rPr lang="es-ES_tradnl" sz="2700" dirty="0">
                <a:solidFill>
                  <a:schemeClr val="bg1"/>
                </a:solidFill>
              </a:rPr>
              <a:t>V</a:t>
            </a:r>
            <a:r>
              <a:rPr lang="es-ES_tradnl" sz="2700" dirty="0" smtClean="0">
                <a:solidFill>
                  <a:schemeClr val="bg1"/>
                </a:solidFill>
              </a:rPr>
              <a:t>.   Un futuro que respete mujeres y hombres creados a imagen de Dios: un nuevo contrato social</a:t>
            </a:r>
          </a:p>
          <a:p>
            <a:endParaRPr lang="es-ES_tradnl" sz="27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700" dirty="0" smtClean="0">
                <a:solidFill>
                  <a:schemeClr val="bg1"/>
                </a:solidFill>
              </a:rPr>
              <a:t>“Llamamos a desarrollar un código de conducta para una ciudadanía global solidaria”</a:t>
            </a:r>
          </a:p>
          <a:p>
            <a:pPr algn="just"/>
            <a:endParaRPr lang="es-ES_tradnl" sz="2700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700" dirty="0" smtClean="0">
                <a:solidFill>
                  <a:schemeClr val="bg1"/>
                </a:solidFill>
              </a:rPr>
              <a:t>“…proponemos un modelo económico que incluya dinámicas de democracia participativa y promueva la dignidad humana, el desarrollo humano sostenible y la distribución de la riqueza”</a:t>
            </a:r>
          </a:p>
        </p:txBody>
      </p:sp>
    </p:spTree>
    <p:extLst>
      <p:ext uri="{BB962C8B-B14F-4D97-AF65-F5344CB8AC3E}">
        <p14:creationId xmlns:p14="http://schemas.microsoft.com/office/powerpoint/2010/main" xmlns="" val="26954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267" y="2417777"/>
            <a:ext cx="1116733" cy="112914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3008" y="1538202"/>
            <a:ext cx="83743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4000" dirty="0" smtClean="0">
                <a:solidFill>
                  <a:schemeClr val="bg1"/>
                </a:solidFill>
              </a:rPr>
              <a:t>El futuro desde la perspectiva de </a:t>
            </a:r>
            <a:r>
              <a:rPr lang="es-ES_tradnl" sz="4000" b="1" dirty="0" smtClean="0">
                <a:solidFill>
                  <a:schemeClr val="bg1"/>
                </a:solidFill>
              </a:rPr>
              <a:t>Caritas</a:t>
            </a:r>
          </a:p>
          <a:p>
            <a:pPr algn="r"/>
            <a:endParaRPr lang="es-ES_tradnl" sz="4000" dirty="0" smtClean="0">
              <a:solidFill>
                <a:schemeClr val="bg1"/>
              </a:solidFill>
            </a:endParaRPr>
          </a:p>
          <a:p>
            <a:pPr algn="ctr"/>
            <a:r>
              <a:rPr lang="es-ES_tradnl" sz="4000" b="1" dirty="0" smtClean="0">
                <a:solidFill>
                  <a:schemeClr val="bg1"/>
                </a:solidFill>
              </a:rPr>
              <a:t>¡Todos hambrientos de justicia, equidad, sostenibilidad ecológica y corresponsabilidad!</a:t>
            </a:r>
          </a:p>
          <a:p>
            <a:pPr algn="r"/>
            <a:endParaRPr lang="es-ES_tradnl" sz="4000" dirty="0" smtClean="0">
              <a:solidFill>
                <a:schemeClr val="bg1"/>
              </a:solidFill>
            </a:endParaRPr>
          </a:p>
          <a:p>
            <a:pPr algn="r"/>
            <a:r>
              <a:rPr lang="es-ES_tradnl" sz="4000" dirty="0" err="1" smtClean="0">
                <a:solidFill>
                  <a:schemeClr val="bg1"/>
                </a:solidFill>
              </a:rPr>
              <a:t>www.caritasamericalatinaycaribe.org</a:t>
            </a:r>
            <a:endParaRPr lang="es-ES_tradnl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1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519</Words>
  <Application>Microsoft Office PowerPoint</Application>
  <PresentationFormat>Presentación en pantalla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Cáritas Mexicana IAP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  Social</dc:creator>
  <cp:lastModifiedBy>ivallecillo</cp:lastModifiedBy>
  <cp:revision>7</cp:revision>
  <dcterms:created xsi:type="dcterms:W3CDTF">2012-06-13T00:29:39Z</dcterms:created>
  <dcterms:modified xsi:type="dcterms:W3CDTF">2012-06-25T17:07:26Z</dcterms:modified>
</cp:coreProperties>
</file>